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96" r:id="rId5"/>
    <p:sldId id="297" r:id="rId6"/>
    <p:sldId id="298" r:id="rId7"/>
    <p:sldId id="299" r:id="rId8"/>
    <p:sldId id="300" r:id="rId9"/>
    <p:sldId id="301" r:id="rId10"/>
    <p:sldId id="302" r:id="rId11"/>
    <p:sldId id="304" r:id="rId12"/>
    <p:sldId id="305" r:id="rId13"/>
    <p:sldId id="306" r:id="rId14"/>
    <p:sldId id="307" r:id="rId15"/>
    <p:sldId id="308" r:id="rId16"/>
    <p:sldId id="274" r:id="rId17"/>
  </p:sldIdLst>
  <p:sldSz cx="10807700" cy="7747000"/>
  <p:notesSz cx="10807700" cy="7747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72" userDrawn="1">
          <p15:clr>
            <a:srgbClr val="A4A3A4"/>
          </p15:clr>
        </p15:guide>
        <p15:guide id="2" pos="2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D3C6"/>
    <a:srgbClr val="FFEA4F"/>
    <a:srgbClr val="061121"/>
    <a:srgbClr val="F8DF4B"/>
    <a:srgbClr val="F6E470"/>
    <a:srgbClr val="3288D4"/>
    <a:srgbClr val="0F4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95C0FC-9F59-4FA5-870C-343A4B27F5A3}" v="2" dt="2021-12-22T01:17:32.79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3" autoAdjust="0"/>
    <p:restoredTop sz="94558"/>
  </p:normalViewPr>
  <p:slideViewPr>
    <p:cSldViewPr>
      <p:cViewPr varScale="1">
        <p:scale>
          <a:sx n="70" d="100"/>
          <a:sy n="70" d="100"/>
        </p:scale>
        <p:origin x="1272" y="53"/>
      </p:cViewPr>
      <p:guideLst>
        <p:guide orient="horz" pos="2872"/>
        <p:guide pos="21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ira.hervella" userId="S::samira.hervella_thevalley.es#ext#@barrabesnext.onmicrosoft.com::bfe2b0a9-34e0-4e90-b8ac-b0d086ebb119" providerId="AD" clId="Web-{7C95C0FC-9F59-4FA5-870C-343A4B27F5A3}"/>
    <pc:docChg chg="modSld">
      <pc:chgData name="samira.hervella" userId="S::samira.hervella_thevalley.es#ext#@barrabesnext.onmicrosoft.com::bfe2b0a9-34e0-4e90-b8ac-b0d086ebb119" providerId="AD" clId="Web-{7C95C0FC-9F59-4FA5-870C-343A4B27F5A3}" dt="2021-12-22T01:17:32.797" v="1"/>
      <pc:docMkLst>
        <pc:docMk/>
      </pc:docMkLst>
      <pc:sldChg chg="addSp modSp mod modClrScheme chgLayout">
        <pc:chgData name="samira.hervella" userId="S::samira.hervella_thevalley.es#ext#@barrabesnext.onmicrosoft.com::bfe2b0a9-34e0-4e90-b8ac-b0d086ebb119" providerId="AD" clId="Web-{7C95C0FC-9F59-4FA5-870C-343A4B27F5A3}" dt="2021-12-22T01:17:32.797" v="1"/>
        <pc:sldMkLst>
          <pc:docMk/>
          <pc:sldMk cId="241422590" sldId="281"/>
        </pc:sldMkLst>
        <pc:spChg chg="mod ord">
          <ac:chgData name="samira.hervella" userId="S::samira.hervella_thevalley.es#ext#@barrabesnext.onmicrosoft.com::bfe2b0a9-34e0-4e90-b8ac-b0d086ebb119" providerId="AD" clId="Web-{7C95C0FC-9F59-4FA5-870C-343A4B27F5A3}" dt="2021-12-22T01:17:32.797" v="1"/>
          <ac:spMkLst>
            <pc:docMk/>
            <pc:sldMk cId="241422590" sldId="281"/>
            <ac:spMk id="2" creationId="{232C9637-B285-B541-B801-30F61BA5259D}"/>
          </ac:spMkLst>
        </pc:spChg>
        <pc:spChg chg="mod ord">
          <ac:chgData name="samira.hervella" userId="S::samira.hervella_thevalley.es#ext#@barrabesnext.onmicrosoft.com::bfe2b0a9-34e0-4e90-b8ac-b0d086ebb119" providerId="AD" clId="Web-{7C95C0FC-9F59-4FA5-870C-343A4B27F5A3}" dt="2021-12-22T01:17:32.797" v="1"/>
          <ac:spMkLst>
            <pc:docMk/>
            <pc:sldMk cId="241422590" sldId="281"/>
            <ac:spMk id="3" creationId="{E5C501FD-9ECA-6A45-9519-CAF09CC7322C}"/>
          </ac:spMkLst>
        </pc:spChg>
        <pc:spChg chg="add">
          <ac:chgData name="samira.hervella" userId="S::samira.hervella_thevalley.es#ext#@barrabesnext.onmicrosoft.com::bfe2b0a9-34e0-4e90-b8ac-b0d086ebb119" providerId="AD" clId="Web-{7C95C0FC-9F59-4FA5-870C-343A4B27F5A3}" dt="2021-12-22T01:17:11.921" v="0"/>
          <ac:spMkLst>
            <pc:docMk/>
            <pc:sldMk cId="241422590" sldId="281"/>
            <ac:spMk id="4" creationId="{AD296C71-2AED-42F8-B5A7-848794690F7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C8EC01-6780-F44A-B3AC-8048CBACB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51C6CC97-6C5F-B04A-AEDB-41DC76333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3782" y="2503001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61CB33B-7192-4543-A243-AF1FA90B9C4E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8B91B924-AAF4-9E45-A63A-F91D9552E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3784" y="1922095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F3E50DE4-C240-E244-8BA2-174CF8619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0582" y="2503001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5664C53E-DC3E-0146-A95A-1D2C8984AA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0584" y="1922095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30C4F127-8623-EB4B-9FE8-489A394AF3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54EC4C1-C182-4F4F-9EEE-5A8905039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837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082B10C0-6014-9746-9EF9-C810743AD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50" y="4711700"/>
            <a:ext cx="3352800" cy="84490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0E3EA09-8576-9F42-96EE-47BFC758356E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68E48764-E8EC-3545-BD0D-A41FEE75C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0187" y="2692123"/>
            <a:ext cx="7667325" cy="14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82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453D632-0157-AB42-A02C-B19E60B65D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126136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C1AFEB-736C-B54A-AABC-81A7EDBB6C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779134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8DD4EF45-D51A-DA49-85FF-B1302EA5C2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409674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ÍNDIC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F2C23CF-9C3A-784D-8BD7-37D85DFA2E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6" name="bg object 16"/>
          <p:cNvSpPr/>
          <p:nvPr/>
        </p:nvSpPr>
        <p:spPr>
          <a:xfrm>
            <a:off x="6350" y="6350"/>
            <a:ext cx="10800080" cy="7731125"/>
          </a:xfrm>
          <a:custGeom>
            <a:avLst/>
            <a:gdLst/>
            <a:ahLst/>
            <a:cxnLst/>
            <a:rect l="l" t="t" r="r" b="b"/>
            <a:pathLst>
              <a:path w="10800080" h="7731125">
                <a:moveTo>
                  <a:pt x="10800003" y="7730858"/>
                </a:moveTo>
                <a:lnTo>
                  <a:pt x="0" y="7730858"/>
                </a:lnTo>
                <a:lnTo>
                  <a:pt x="0" y="0"/>
                </a:lnTo>
                <a:lnTo>
                  <a:pt x="10800003" y="0"/>
                </a:lnTo>
                <a:lnTo>
                  <a:pt x="10800003" y="7730858"/>
                </a:lnTo>
                <a:close/>
              </a:path>
            </a:pathLst>
          </a:custGeom>
          <a:ln w="12700">
            <a:solidFill>
              <a:srgbClr val="1D1D1B"/>
            </a:solidFill>
          </a:ln>
        </p:spPr>
        <p:txBody>
          <a:bodyPr wrap="square" lIns="0" tIns="0" rIns="0" bIns="0" rtlCol="0"/>
          <a:lstStyle/>
          <a:p>
            <a:endParaRPr b="0" i="0" dirty="0">
              <a:latin typeface="Arial" panose="020B0604020202020204" pitchFamily="34" charset="0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40DE14B0-F75D-774C-B0F4-9D51579D6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E324D655-9C5E-C749-9537-BD9643DC5176}"/>
              </a:ext>
            </a:extLst>
          </p:cNvPr>
          <p:cNvSpPr txBox="1">
            <a:spLocks/>
          </p:cNvSpPr>
          <p:nvPr userDrawn="1"/>
        </p:nvSpPr>
        <p:spPr>
          <a:xfrm>
            <a:off x="3877921" y="1014586"/>
            <a:ext cx="34604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ctr" defTabSz="914400" rtl="0" eaLnBrk="1" latinLnBrk="0" hangingPunct="1"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5ABDE9E6-F7A1-D941-8499-C5842FA9ED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2299821"/>
            <a:ext cx="3581400" cy="234080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1600" b="0" kern="0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046BC9E1-CF5F-BC4C-8C29-19BF1FF7B3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FBBF661-E727-FA40-8B81-C299D2D26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7354082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B027D0E3-398C-9244-8F21-9F1D97F6FA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2936" y="2871038"/>
            <a:ext cx="6690714" cy="69326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buNone/>
              <a:defRPr sz="66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Titulo sección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bujo animado de un personaje animado&#10;&#10;Descripción generada automáticamente con confianza media">
            <a:extLst>
              <a:ext uri="{FF2B5EF4-FFF2-40B4-BE49-F238E27FC236}">
                <a16:creationId xmlns:a16="http://schemas.microsoft.com/office/drawing/2014/main" id="{A26C49C6-8E36-4241-BFBC-62110A2B4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"/>
          <a:stretch/>
        </p:blipFill>
        <p:spPr>
          <a:xfrm>
            <a:off x="3651251" y="2081019"/>
            <a:ext cx="7156450" cy="5373881"/>
          </a:xfrm>
          <a:prstGeom prst="rect">
            <a:avLst/>
          </a:prstGeom>
        </p:spPr>
      </p:pic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650" y="1871388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9475EC73-3568-F841-B01F-085215B63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5650" y="3265605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6A266DCD-8B74-1D4C-8039-1EA045CC6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650" y="4625896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378811B-10C6-EB47-9E69-F3A2B3772CE4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BCC6C80B-22F8-F844-B57D-2FC0CCD640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9" name="Título 10">
            <a:extLst>
              <a:ext uri="{FF2B5EF4-FFF2-40B4-BE49-F238E27FC236}">
                <a16:creationId xmlns:a16="http://schemas.microsoft.com/office/drawing/2014/main" id="{06E8E59D-FC3D-9A4D-864F-C06F345972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E6BC577-AD3A-164E-9680-B4149F968437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9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A65D14D5-8D6E-DC47-A71D-FA9B83BB63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7924" y="2684219"/>
            <a:ext cx="87630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3C23B1-1214-4D4C-B9CA-F6CAF309BB5B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22" y="1885192"/>
            <a:ext cx="8763000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22D3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83605C8-C347-AE46-B0B8-06B2CD83F1C5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4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51C6CC97-6C5F-B04A-AEDB-41DC76333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688" y="2474890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8B91B924-AAF4-9E45-A63A-F91D9552E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690" y="1920009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F3E50DE4-C240-E244-8BA2-174CF8619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61488" y="2474890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5664C53E-DC3E-0146-A95A-1D2C8984AA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61490" y="1920009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C44AC8E3-93EF-D549-BC0B-0CCF56D5A5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1712" y="4660092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5EA571C7-B32B-B94B-91DA-F84780443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714" y="4105211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32EB9457-2C46-2E49-8EDD-2B42D01534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8512" y="4660092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B5D73955-985B-4542-947C-BF48B3F701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48514" y="4105211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5EB6C8DE-FEA8-5848-852A-EEDE223BB7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4" name="Título 10">
            <a:extLst>
              <a:ext uri="{FF2B5EF4-FFF2-40B4-BE49-F238E27FC236}">
                <a16:creationId xmlns:a16="http://schemas.microsoft.com/office/drawing/2014/main" id="{159C69BE-5A89-214F-B6BA-85329939B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DC44E8A-7694-E84E-8E83-2DC283309B30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9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9" r:id="rId3"/>
    <p:sldLayoutId id="2147483672" r:id="rId4"/>
    <p:sldLayoutId id="2147483664" r:id="rId5"/>
    <p:sldLayoutId id="2147483662" r:id="rId6"/>
    <p:sldLayoutId id="2147483670" r:id="rId7"/>
    <p:sldLayoutId id="2147483666" r:id="rId8"/>
    <p:sldLayoutId id="2147483667" r:id="rId9"/>
    <p:sldLayoutId id="2147483671" r:id="rId10"/>
    <p:sldLayoutId id="2147483668" r:id="rId1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uman Brain Project: el reto de simular el cerebro">
            <a:extLst>
              <a:ext uri="{FF2B5EF4-FFF2-40B4-BE49-F238E27FC236}">
                <a16:creationId xmlns:a16="http://schemas.microsoft.com/office/drawing/2014/main" id="{EFF5A71C-DA1B-5CC7-5276-520A96F1E8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2" b="7834"/>
          <a:stretch/>
        </p:blipFill>
        <p:spPr bwMode="auto">
          <a:xfrm>
            <a:off x="0" y="0"/>
            <a:ext cx="10807700" cy="7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771E2D-CE86-F34D-B1C1-441382F450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263900"/>
            <a:ext cx="10807700" cy="1766044"/>
          </a:xfrm>
          <a:solidFill>
            <a:schemeClr val="tx1">
              <a:alpha val="48000"/>
            </a:schemeClr>
          </a:solidFill>
        </p:spPr>
        <p:txBody>
          <a:bodyPr anchor="ctr"/>
          <a:lstStyle/>
          <a:p>
            <a:pPr algn="ctr"/>
            <a:r>
              <a:rPr lang="es-ES" dirty="0">
                <a:solidFill>
                  <a:srgbClr val="22D3C6"/>
                </a:solidFill>
              </a:rPr>
              <a:t>Capacidad de aprender</a:t>
            </a:r>
          </a:p>
        </p:txBody>
      </p:sp>
    </p:spTree>
    <p:extLst>
      <p:ext uri="{BB962C8B-B14F-4D97-AF65-F5344CB8AC3E}">
        <p14:creationId xmlns:p14="http://schemas.microsoft.com/office/powerpoint/2010/main" val="2359005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Facial Recognition at Airports: What You Need to Know - The New York Times">
            <a:extLst>
              <a:ext uri="{FF2B5EF4-FFF2-40B4-BE49-F238E27FC236}">
                <a16:creationId xmlns:a16="http://schemas.microsoft.com/office/drawing/2014/main" id="{4FFBDC38-4E0C-FC5A-6AE0-913B1CD66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037" y="2244976"/>
            <a:ext cx="6284663" cy="353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Phone X, Ten, Diez: Llámalo como quieras, el futuro esta aquí y es sin  botón ni bordes">
            <a:extLst>
              <a:ext uri="{FF2B5EF4-FFF2-40B4-BE49-F238E27FC236}">
                <a16:creationId xmlns:a16="http://schemas.microsoft.com/office/drawing/2014/main" id="{2809B5CC-31DF-6ACE-9D4C-EC9D4A53D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1"/>
          <a:stretch/>
        </p:blipFill>
        <p:spPr bwMode="auto">
          <a:xfrm>
            <a:off x="106919" y="2244976"/>
            <a:ext cx="4772025" cy="520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/>
              <a:pPr/>
              <a:t>10</a:t>
            </a:fld>
            <a:endParaRPr lang="en-US" sz="9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8FC81C-E1F9-494D-90C1-34925618F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Science &amp; Machine Learning</a:t>
            </a:r>
          </a:p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203E9A5-32B0-8D94-1607-DD46782A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Sistemas de seguridad biométricos</a:t>
            </a:r>
          </a:p>
        </p:txBody>
      </p:sp>
    </p:spTree>
    <p:extLst>
      <p:ext uri="{BB962C8B-B14F-4D97-AF65-F5344CB8AC3E}">
        <p14:creationId xmlns:p14="http://schemas.microsoft.com/office/powerpoint/2010/main" val="3876531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Best Object Recognition GIFs | Gfycat">
            <a:extLst>
              <a:ext uri="{FF2B5EF4-FFF2-40B4-BE49-F238E27FC236}">
                <a16:creationId xmlns:a16="http://schemas.microsoft.com/office/drawing/2014/main" id="{78B09943-1A45-D36A-751A-0091BD06F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9" t="-23" r="10930" b="23"/>
          <a:stretch/>
        </p:blipFill>
        <p:spPr bwMode="auto">
          <a:xfrm>
            <a:off x="-28121" y="-23586"/>
            <a:ext cx="10835821" cy="7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771E2D-CE86-F34D-B1C1-441382F450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2250" y="6769100"/>
            <a:ext cx="9205314" cy="2286000"/>
          </a:xfrm>
          <a:noFill/>
        </p:spPr>
        <p:txBody>
          <a:bodyPr/>
          <a:lstStyle/>
          <a:p>
            <a:r>
              <a:rPr lang="es-ES" sz="5400" dirty="0"/>
              <a:t>Videovigilancia con IA</a:t>
            </a:r>
          </a:p>
        </p:txBody>
      </p:sp>
    </p:spTree>
    <p:extLst>
      <p:ext uri="{BB962C8B-B14F-4D97-AF65-F5344CB8AC3E}">
        <p14:creationId xmlns:p14="http://schemas.microsoft.com/office/powerpoint/2010/main" val="555866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sto es lo que ve un coche autónomo">
            <a:extLst>
              <a:ext uri="{FF2B5EF4-FFF2-40B4-BE49-F238E27FC236}">
                <a16:creationId xmlns:a16="http://schemas.microsoft.com/office/drawing/2014/main" id="{25E3880F-8375-5F13-3D9F-EFE5ED285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" r="17948"/>
          <a:stretch/>
        </p:blipFill>
        <p:spPr bwMode="auto">
          <a:xfrm>
            <a:off x="15421" y="-23586"/>
            <a:ext cx="10792279" cy="7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771E2D-CE86-F34D-B1C1-441382F450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2250" y="6769100"/>
            <a:ext cx="9205314" cy="2286000"/>
          </a:xfrm>
          <a:noFill/>
        </p:spPr>
        <p:txBody>
          <a:bodyPr/>
          <a:lstStyle/>
          <a:p>
            <a:r>
              <a:rPr lang="es-ES" sz="5400" dirty="0"/>
              <a:t>Coches autónomos</a:t>
            </a:r>
          </a:p>
        </p:txBody>
      </p:sp>
    </p:spTree>
    <p:extLst>
      <p:ext uri="{BB962C8B-B14F-4D97-AF65-F5344CB8AC3E}">
        <p14:creationId xmlns:p14="http://schemas.microsoft.com/office/powerpoint/2010/main" val="266022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12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/>
              <a:pPr/>
              <a:t>2</a:t>
            </a:fld>
            <a:endParaRPr lang="en-US" sz="9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8FC81C-E1F9-494D-90C1-34925618F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Science &amp; Machine Learning</a:t>
            </a:r>
          </a:p>
          <a:p>
            <a:endParaRPr lang="es-ES" dirty="0"/>
          </a:p>
        </p:txBody>
      </p:sp>
      <p:pic>
        <p:nvPicPr>
          <p:cNvPr id="11" name="Imagen 10" descr="Imagen que contiene silla, pequeño, bicicleta, tabla&#10;&#10;Descripción generada automáticamente">
            <a:extLst>
              <a:ext uri="{FF2B5EF4-FFF2-40B4-BE49-F238E27FC236}">
                <a16:creationId xmlns:a16="http://schemas.microsoft.com/office/drawing/2014/main" id="{379F3459-FB5F-36F4-F6CF-17FABC23A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32" y="1174949"/>
            <a:ext cx="4651218" cy="2611838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C6C8D168-0B36-1043-9B66-A0910697A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157" y="1473032"/>
            <a:ext cx="5410200" cy="609562"/>
          </a:xfrm>
        </p:spPr>
        <p:txBody>
          <a:bodyPr anchor="ctr"/>
          <a:lstStyle/>
          <a:p>
            <a:r>
              <a:rPr lang="es-ES" sz="2400" dirty="0"/>
              <a:t>Esto sí es Inteligencia Artificial</a:t>
            </a:r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71E4DE42-C22F-C464-EECB-35053E6850EA}"/>
              </a:ext>
            </a:extLst>
          </p:cNvPr>
          <p:cNvSpPr txBox="1">
            <a:spLocks/>
          </p:cNvSpPr>
          <p:nvPr/>
        </p:nvSpPr>
        <p:spPr>
          <a:xfrm>
            <a:off x="5456464" y="4635500"/>
            <a:ext cx="5410200" cy="609562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kern="0" dirty="0"/>
              <a:t>Esto sí es Inteligencia Artificial</a:t>
            </a:r>
          </a:p>
        </p:txBody>
      </p:sp>
      <p:sp>
        <p:nvSpPr>
          <p:cNvPr id="9" name="Título 5">
            <a:extLst>
              <a:ext uri="{FF2B5EF4-FFF2-40B4-BE49-F238E27FC236}">
                <a16:creationId xmlns:a16="http://schemas.microsoft.com/office/drawing/2014/main" id="{891ED9AC-1255-1D10-966F-AE7E87CA4CCD}"/>
              </a:ext>
            </a:extLst>
          </p:cNvPr>
          <p:cNvSpPr txBox="1">
            <a:spLocks/>
          </p:cNvSpPr>
          <p:nvPr/>
        </p:nvSpPr>
        <p:spPr>
          <a:xfrm>
            <a:off x="5469461" y="2883555"/>
            <a:ext cx="4651218" cy="6095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kern="0" dirty="0">
                <a:solidFill>
                  <a:schemeClr val="bg1"/>
                </a:solidFill>
              </a:rPr>
              <a:t>Esto NO es Machine Learning</a:t>
            </a:r>
          </a:p>
        </p:txBody>
      </p:sp>
      <p:sp>
        <p:nvSpPr>
          <p:cNvPr id="10" name="Título 5">
            <a:extLst>
              <a:ext uri="{FF2B5EF4-FFF2-40B4-BE49-F238E27FC236}">
                <a16:creationId xmlns:a16="http://schemas.microsoft.com/office/drawing/2014/main" id="{BA38AFF2-5374-5FD8-E1F3-38EC4C05D7F7}"/>
              </a:ext>
            </a:extLst>
          </p:cNvPr>
          <p:cNvSpPr txBox="1">
            <a:spLocks/>
          </p:cNvSpPr>
          <p:nvPr/>
        </p:nvSpPr>
        <p:spPr>
          <a:xfrm>
            <a:off x="5473997" y="5862637"/>
            <a:ext cx="4651218" cy="609562"/>
          </a:xfrm>
          <a:prstGeom prst="rect">
            <a:avLst/>
          </a:prstGeom>
          <a:solidFill>
            <a:srgbClr val="22D3C6"/>
          </a:solidFill>
        </p:spPr>
        <p:txBody>
          <a:bodyPr anchor="ctr"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kern="0" dirty="0">
                <a:solidFill>
                  <a:schemeClr val="bg1"/>
                </a:solidFill>
              </a:rPr>
              <a:t>Esto sí es Machine Learning</a:t>
            </a:r>
          </a:p>
        </p:txBody>
      </p:sp>
      <p:pic>
        <p:nvPicPr>
          <p:cNvPr id="13" name="Imagen 12" descr="Imagen que contiene interior, pequeño, espejo, escritorio&#10;&#10;Descripción generada automáticamente">
            <a:extLst>
              <a:ext uri="{FF2B5EF4-FFF2-40B4-BE49-F238E27FC236}">
                <a16:creationId xmlns:a16="http://schemas.microsoft.com/office/drawing/2014/main" id="{56982FF2-E952-8E76-112A-36BA66DC7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31" y="4471804"/>
            <a:ext cx="4651218" cy="261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19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/>
              <a:pPr/>
              <a:t>3</a:t>
            </a:fld>
            <a:endParaRPr lang="en-US" sz="9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8FC81C-E1F9-494D-90C1-34925618F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Science &amp; Machine Learning</a:t>
            </a:r>
          </a:p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203E9A5-32B0-8D94-1607-DD46782A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Redes neuronales</a:t>
            </a:r>
          </a:p>
        </p:txBody>
      </p:sp>
      <p:pic>
        <p:nvPicPr>
          <p:cNvPr id="10242" name="Picture 2" descr="Neural networks – TikZ.net">
            <a:extLst>
              <a:ext uri="{FF2B5EF4-FFF2-40B4-BE49-F238E27FC236}">
                <a16:creationId xmlns:a16="http://schemas.microsoft.com/office/drawing/2014/main" id="{1069AF60-5C9D-8462-6F31-CCB86AFBE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526" y="2242911"/>
            <a:ext cx="6792648" cy="484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39D3CF-1B82-3293-A801-A59E9BD2ED8A}"/>
              </a:ext>
            </a:extLst>
          </p:cNvPr>
          <p:cNvSpPr txBox="1"/>
          <p:nvPr/>
        </p:nvSpPr>
        <p:spPr>
          <a:xfrm>
            <a:off x="9137650" y="4184535"/>
            <a:ext cx="1143000" cy="961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s-ES" sz="2000" b="1" spc="35" dirty="0">
                <a:latin typeface="Arial" panose="020B0604020202020204" pitchFamily="34" charset="0"/>
                <a:cs typeface="Arial" panose="020B0604020202020204" pitchFamily="34" charset="0"/>
              </a:rPr>
              <a:t>“Perro”</a:t>
            </a:r>
          </a:p>
          <a:p>
            <a:pPr marL="12700" algn="l">
              <a:lnSpc>
                <a:spcPct val="100000"/>
              </a:lnSpc>
              <a:spcBef>
                <a:spcPts val="100"/>
              </a:spcBef>
            </a:pPr>
            <a:endParaRPr lang="es-ES" sz="2000" b="1" spc="3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s-ES" sz="2000" b="1" spc="35" dirty="0">
                <a:latin typeface="Arial" panose="020B0604020202020204" pitchFamily="34" charset="0"/>
                <a:cs typeface="Arial" panose="020B0604020202020204" pitchFamily="34" charset="0"/>
              </a:rPr>
              <a:t>“Gato”</a:t>
            </a:r>
          </a:p>
        </p:txBody>
      </p:sp>
      <p:pic>
        <p:nvPicPr>
          <p:cNvPr id="1032" name="Picture 8" descr="Tiernas+Imágenes+De+Hermosos+Gatitos+En+Png+Para+Descargar">
            <a:extLst>
              <a:ext uri="{FF2B5EF4-FFF2-40B4-BE49-F238E27FC236}">
                <a16:creationId xmlns:a16="http://schemas.microsoft.com/office/drawing/2014/main" id="{F904B01C-3829-8FB9-7CA3-65A724A2D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57" y="4738408"/>
            <a:ext cx="1900095" cy="126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scargar Grupo de Perros PNG transparente - StickPNG">
            <a:extLst>
              <a:ext uri="{FF2B5EF4-FFF2-40B4-BE49-F238E27FC236}">
                <a16:creationId xmlns:a16="http://schemas.microsoft.com/office/drawing/2014/main" id="{D31745F3-EAF4-5123-F20C-5F7364026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4" y="3472944"/>
            <a:ext cx="1265464" cy="126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063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/>
              <a:pPr/>
              <a:t>4</a:t>
            </a:fld>
            <a:endParaRPr lang="en-US" sz="9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8FC81C-E1F9-494D-90C1-34925618F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Science &amp; Machine Learning</a:t>
            </a:r>
          </a:p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203E9A5-32B0-8D94-1607-DD46782A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Redes neuronales</a:t>
            </a:r>
          </a:p>
        </p:txBody>
      </p:sp>
      <p:pic>
        <p:nvPicPr>
          <p:cNvPr id="2050" name="Picture 2" descr="Avances en redes neuronales. En años recientes la inteligencia… | by  Crisvill | Medium">
            <a:extLst>
              <a:ext uri="{FF2B5EF4-FFF2-40B4-BE49-F238E27FC236}">
                <a16:creationId xmlns:a16="http://schemas.microsoft.com/office/drawing/2014/main" id="{589AE259-E019-942A-0664-54828FACB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1816100"/>
            <a:ext cx="8762999" cy="493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651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/>
              <a:pPr/>
              <a:t>5</a:t>
            </a:fld>
            <a:endParaRPr lang="en-US" sz="9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8FC81C-E1F9-494D-90C1-34925618F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Science &amp; Machine Learning</a:t>
            </a:r>
          </a:p>
          <a:p>
            <a:endParaRPr lang="es-ES" dirty="0"/>
          </a:p>
        </p:txBody>
      </p:sp>
      <p:pic>
        <p:nvPicPr>
          <p:cNvPr id="3074" name="Picture 2" descr="Shallow Neural Network. Representation | by Dharti Dhami | Medium">
            <a:extLst>
              <a:ext uri="{FF2B5EF4-FFF2-40B4-BE49-F238E27FC236}">
                <a16:creationId xmlns:a16="http://schemas.microsoft.com/office/drawing/2014/main" id="{301E9767-CF28-AB7F-CA86-20BBD8A01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9" y="956868"/>
            <a:ext cx="10681691" cy="583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824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verything You Ever Wanted To Know About Computer Vision. | by Ilija  Mihajlovic | Towards Data Science">
            <a:extLst>
              <a:ext uri="{FF2B5EF4-FFF2-40B4-BE49-F238E27FC236}">
                <a16:creationId xmlns:a16="http://schemas.microsoft.com/office/drawing/2014/main" id="{D3C2729A-FC6A-E7A4-5812-692341E1A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66"/>
          <a:stretch/>
        </p:blipFill>
        <p:spPr bwMode="auto">
          <a:xfrm>
            <a:off x="0" y="0"/>
            <a:ext cx="10807700" cy="7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771E2D-CE86-F34D-B1C1-441382F450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263900"/>
            <a:ext cx="10807700" cy="1766044"/>
          </a:xfrm>
          <a:solidFill>
            <a:schemeClr val="tx1">
              <a:alpha val="48000"/>
            </a:schemeClr>
          </a:solidFill>
        </p:spPr>
        <p:txBody>
          <a:bodyPr anchor="ctr"/>
          <a:lstStyle/>
          <a:p>
            <a:pPr algn="ctr"/>
            <a:r>
              <a:rPr lang="es-ES" dirty="0" err="1">
                <a:solidFill>
                  <a:srgbClr val="22D3C6"/>
                </a:solidFill>
              </a:rPr>
              <a:t>Computer</a:t>
            </a:r>
            <a:r>
              <a:rPr lang="es-ES" dirty="0">
                <a:solidFill>
                  <a:srgbClr val="22D3C6"/>
                </a:solidFill>
              </a:rPr>
              <a:t> </a:t>
            </a:r>
            <a:r>
              <a:rPr lang="es-ES" dirty="0" err="1">
                <a:solidFill>
                  <a:srgbClr val="22D3C6"/>
                </a:solidFill>
              </a:rPr>
              <a:t>Vision</a:t>
            </a:r>
            <a:endParaRPr lang="es-ES" dirty="0">
              <a:solidFill>
                <a:srgbClr val="22D3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395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Yann LeCun's Deep Learning Course Is Now Free &amp; Fully Online">
            <a:extLst>
              <a:ext uri="{FF2B5EF4-FFF2-40B4-BE49-F238E27FC236}">
                <a16:creationId xmlns:a16="http://schemas.microsoft.com/office/drawing/2014/main" id="{E3E730FD-4770-38C2-F4E5-AFFE0871F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3" r="392"/>
          <a:stretch/>
        </p:blipFill>
        <p:spPr bwMode="auto">
          <a:xfrm>
            <a:off x="-1" y="0"/>
            <a:ext cx="10844893" cy="7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771E2D-CE86-F34D-B1C1-441382F450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32050" y="6464300"/>
            <a:ext cx="9205314" cy="2286000"/>
          </a:xfrm>
          <a:noFill/>
        </p:spPr>
        <p:txBody>
          <a:bodyPr/>
          <a:lstStyle/>
          <a:p>
            <a:r>
              <a:rPr lang="es-ES" dirty="0"/>
              <a:t>Yann </a:t>
            </a:r>
            <a:r>
              <a:rPr lang="es-ES" dirty="0" err="1"/>
              <a:t>Lecun</a:t>
            </a:r>
            <a:endParaRPr lang="es-ES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6E8DC34-BA92-C638-FD9A-1BE0E2D3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450" y="1054100"/>
            <a:ext cx="4876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233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Net Dataset | Papers With Code">
            <a:extLst>
              <a:ext uri="{FF2B5EF4-FFF2-40B4-BE49-F238E27FC236}">
                <a16:creationId xmlns:a16="http://schemas.microsoft.com/office/drawing/2014/main" id="{41D29C25-F07A-1F33-B9D0-A12E8AD3C5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63"/>
          <a:stretch/>
        </p:blipFill>
        <p:spPr bwMode="auto">
          <a:xfrm>
            <a:off x="-82550" y="0"/>
            <a:ext cx="10890250" cy="7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771E2D-CE86-F34D-B1C1-441382F450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263900"/>
            <a:ext cx="10807700" cy="1766044"/>
          </a:xfrm>
          <a:solidFill>
            <a:schemeClr val="tx1">
              <a:alpha val="48000"/>
            </a:schemeClr>
          </a:solidFill>
        </p:spPr>
        <p:txBody>
          <a:bodyPr anchor="ctr"/>
          <a:lstStyle/>
          <a:p>
            <a:pPr algn="ctr"/>
            <a:r>
              <a:rPr lang="es-ES" dirty="0" err="1">
                <a:solidFill>
                  <a:srgbClr val="22D3C6"/>
                </a:solidFill>
              </a:rPr>
              <a:t>ImageNet</a:t>
            </a:r>
            <a:endParaRPr lang="es-ES" dirty="0">
              <a:solidFill>
                <a:srgbClr val="22D3C6"/>
              </a:solidFill>
            </a:endParaRPr>
          </a:p>
          <a:p>
            <a:pPr algn="ctr"/>
            <a:r>
              <a:rPr lang="es-ES" sz="3600" dirty="0">
                <a:solidFill>
                  <a:srgbClr val="22D3C6"/>
                </a:solidFill>
              </a:rPr>
              <a:t>+14.000.000 imágenes (+20.000 clases)</a:t>
            </a:r>
          </a:p>
        </p:txBody>
      </p:sp>
    </p:spTree>
    <p:extLst>
      <p:ext uri="{BB962C8B-B14F-4D97-AF65-F5344CB8AC3E}">
        <p14:creationId xmlns:p14="http://schemas.microsoft.com/office/powerpoint/2010/main" val="310046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/>
              <a:pPr/>
              <a:t>9</a:t>
            </a:fld>
            <a:endParaRPr lang="en-US" sz="9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8FC81C-E1F9-494D-90C1-34925618F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Science &amp; Machine Learning</a:t>
            </a:r>
          </a:p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203E9A5-32B0-8D94-1607-DD46782A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Redes neuronales</a:t>
            </a:r>
          </a:p>
        </p:txBody>
      </p:sp>
      <p:pic>
        <p:nvPicPr>
          <p:cNvPr id="8194" name="Picture 2" descr="ImageNet - Wikiwand">
            <a:extLst>
              <a:ext uri="{FF2B5EF4-FFF2-40B4-BE49-F238E27FC236}">
                <a16:creationId xmlns:a16="http://schemas.microsoft.com/office/drawing/2014/main" id="{AE05BF2A-90F8-0703-B765-552D25A8F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0" y="1506263"/>
            <a:ext cx="419100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Net Dataset | Papers With Code">
            <a:extLst>
              <a:ext uri="{FF2B5EF4-FFF2-40B4-BE49-F238E27FC236}">
                <a16:creationId xmlns:a16="http://schemas.microsoft.com/office/drawing/2014/main" id="{0EB0A595-6C97-0CB6-C39B-769AAD79B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57" y="1672142"/>
            <a:ext cx="4864100" cy="48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559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143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 sz="2400" b="1" spc="105" dirty="0" err="1">
            <a:solidFill>
              <a:srgbClr val="0F4890"/>
            </a:solidFill>
            <a:latin typeface="Montserrat" pitchFamily="2" charset="77"/>
            <a:cs typeface="Poppins" pitchFamily="2" charset="77"/>
          </a:defRPr>
        </a:defPPr>
      </a:lstStyle>
    </a:spDef>
    <a:txDef>
      <a:spPr/>
      <a:bodyPr vert="horz" wrap="square" lIns="0" tIns="12700" rIns="0" bIns="0" rtlCol="0">
        <a:spAutoFit/>
      </a:bodyPr>
      <a:lstStyle>
        <a:defPPr marL="12700" algn="l">
          <a:lnSpc>
            <a:spcPct val="100000"/>
          </a:lnSpc>
          <a:spcBef>
            <a:spcPts val="100"/>
          </a:spcBef>
          <a:defRPr sz="1000" b="1" spc="35" dirty="0">
            <a:solidFill>
              <a:srgbClr val="D0143D"/>
            </a:solidFill>
            <a:latin typeface="Montserrat" pitchFamily="2" charset="77"/>
            <a:cs typeface="Tahoma"/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48F8B34F038034C9212CF433E252545" ma:contentTypeVersion="12" ma:contentTypeDescription="Crear nuevo documento." ma:contentTypeScope="" ma:versionID="1c746c45d690e52c4b842afb8cbf6b2a">
  <xsd:schema xmlns:xsd="http://www.w3.org/2001/XMLSchema" xmlns:xs="http://www.w3.org/2001/XMLSchema" xmlns:p="http://schemas.microsoft.com/office/2006/metadata/properties" xmlns:ns2="c9cba1bf-ad18-487f-b0a8-cc7dc3f65a2e" xmlns:ns3="e9eeedc1-a23b-4b23-a6e8-1216aa6fc5b0" targetNamespace="http://schemas.microsoft.com/office/2006/metadata/properties" ma:root="true" ma:fieldsID="bd8405f551615241ceb3701f9350c617" ns2:_="" ns3:_="">
    <xsd:import namespace="c9cba1bf-ad18-487f-b0a8-cc7dc3f65a2e"/>
    <xsd:import namespace="e9eeedc1-a23b-4b23-a6e8-1216aa6fc5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cba1bf-ad18-487f-b0a8-cc7dc3f65a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0a386ecc-29c3-439c-824f-776d15e910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eeedc1-a23b-4b23-a6e8-1216aa6fc5b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d3a4a2b6-3456-46eb-b464-0d3e1a29a182}" ma:internalName="TaxCatchAll" ma:showField="CatchAllData" ma:web="e9eeedc1-a23b-4b23-a6e8-1216aa6fc5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eeedc1-a23b-4b23-a6e8-1216aa6fc5b0" xsi:nil="true"/>
    <lcf76f155ced4ddcb4097134ff3c332f xmlns="c9cba1bf-ad18-487f-b0a8-cc7dc3f65a2e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BA582B-D73A-42E8-B406-C203226B1F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cba1bf-ad18-487f-b0a8-cc7dc3f65a2e"/>
    <ds:schemaRef ds:uri="e9eeedc1-a23b-4b23-a6e8-1216aa6fc5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C93B92-B136-4793-B69C-D5A6148E87E7}">
  <ds:schemaRefs>
    <ds:schemaRef ds:uri="http://schemas.microsoft.com/office/2006/metadata/properties"/>
    <ds:schemaRef ds:uri="http://schemas.microsoft.com/office/infopath/2007/PartnerControls"/>
    <ds:schemaRef ds:uri="e9eeedc1-a23b-4b23-a6e8-1216aa6fc5b0"/>
    <ds:schemaRef ds:uri="c9cba1bf-ad18-487f-b0a8-cc7dc3f65a2e"/>
  </ds:schemaRefs>
</ds:datastoreItem>
</file>

<file path=customXml/itemProps3.xml><?xml version="1.0" encoding="utf-8"?>
<ds:datastoreItem xmlns:ds="http://schemas.openxmlformats.org/officeDocument/2006/customXml" ds:itemID="{52EA212D-EF07-4D97-8C69-A5A01DB704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2231</TotalTime>
  <Words>92</Words>
  <Application>Microsoft Office PowerPoint</Application>
  <PresentationFormat>Personalizado</PresentationFormat>
  <Paragraphs>30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Helvetica Neue</vt:lpstr>
      <vt:lpstr>Montserrat</vt:lpstr>
      <vt:lpstr>Office Theme</vt:lpstr>
      <vt:lpstr>Presentación de PowerPoint</vt:lpstr>
      <vt:lpstr>Esto sí es Inteligencia Artificial</vt:lpstr>
      <vt:lpstr>Redes neuronales</vt:lpstr>
      <vt:lpstr>Redes neuronales</vt:lpstr>
      <vt:lpstr>Presentación de PowerPoint</vt:lpstr>
      <vt:lpstr>Presentación de PowerPoint</vt:lpstr>
      <vt:lpstr>Presentación de PowerPoint</vt:lpstr>
      <vt:lpstr>Presentación de PowerPoint</vt:lpstr>
      <vt:lpstr>Redes neuronales</vt:lpstr>
      <vt:lpstr>Sistemas de seguridad biométricos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Acelera_pyme_manual</dc:title>
  <cp:lastModifiedBy>Sastre Roca Luis</cp:lastModifiedBy>
  <cp:revision>51</cp:revision>
  <dcterms:created xsi:type="dcterms:W3CDTF">2021-05-28T10:18:10Z</dcterms:created>
  <dcterms:modified xsi:type="dcterms:W3CDTF">2023-03-02T07:20:53Z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2021-05-28T00:00:00Z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2021-05-28T00:00:00Z</vt:filetime>
  </property>
  <property fmtid="{D5CDD505-2E9C-101B-9397-08002B2CF9AE}" pid="5" name="ContentTypeId">
    <vt:lpwstr>0x010100A48F8B34F038034C9212CF433E252545</vt:lpwstr>
  </property>
  <property fmtid="{D5CDD505-2E9C-101B-9397-08002B2CF9AE}" pid="6" name="MediaServiceImageTags">
    <vt:lpwstr/>
  </property>
</Properties>
</file>